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embeddedFontLs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bold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68BC39-2128-4C1A-A743-51145BE7E84B}">
  <a:tblStyle styleId="{D768BC39-2128-4C1A-A743-51145BE7E84B}" styleName="Table_0">
    <a:wholeTbl>
      <a:tcTxStyle b="off" i="off">
        <a:font>
          <a:latin typeface="Bembo"/>
          <a:ea typeface="Bembo"/>
          <a:cs typeface="Bemb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ECEE"/>
          </a:solidFill>
        </a:fill>
      </a:tcStyle>
    </a:wholeTbl>
    <a:band1H>
      <a:tcTxStyle/>
      <a:tcStyle>
        <a:tcBdr/>
        <a:fill>
          <a:solidFill>
            <a:srgbClr val="DBD7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D7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Bembo"/>
          <a:ea typeface="Bembo"/>
          <a:cs typeface="Bemb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Bembo"/>
          <a:ea typeface="Bembo"/>
          <a:cs typeface="Bemb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Bembo"/>
          <a:ea typeface="Bembo"/>
          <a:cs typeface="Bemb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Bembo"/>
          <a:ea typeface="Bembo"/>
          <a:cs typeface="Bemb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c6f1e041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c6f1e041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c6f1e041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c6f1e041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c6f1e0416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c6f1e0416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2599" y="1658591"/>
            <a:ext cx="11020800" cy="2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" name="Google Shape;11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0133" y="4159667"/>
            <a:ext cx="6348000" cy="103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10133" y="5526733"/>
            <a:ext cx="3248100" cy="87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ExtraBold"/>
              <a:buChar char="●"/>
              <a:defRPr sz="1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92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542900" y="600200"/>
            <a:ext cx="11106000" cy="510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8000"/>
              <a:buFont typeface="Montserrat Black"/>
              <a:buNone/>
              <a:defRPr sz="8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 Black"/>
              <a:buNone/>
              <a:defRPr sz="8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65" name="Google Shape;65;p11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 descr=" 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92500" y="1644233"/>
            <a:ext cx="5438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Montserrat Black"/>
              <a:buNone/>
              <a:defRPr sz="48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392500" y="3737433"/>
            <a:ext cx="52743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24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73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72" name="Google Shape;7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5070900" cy="15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415600" y="3666867"/>
            <a:ext cx="4622100" cy="203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15600" y="4753261"/>
            <a:ext cx="5988300" cy="8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None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468167" y="1248600"/>
            <a:ext cx="9263100" cy="40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5751600" y="521400"/>
            <a:ext cx="6963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56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5752191" y="5640441"/>
            <a:ext cx="6951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468167" y="1248600"/>
            <a:ext cx="9263100" cy="40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751600" y="521400"/>
            <a:ext cx="6963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56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5752191" y="5640441"/>
            <a:ext cx="6951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1">
  <p:cSld name="CUSTOM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468167" y="1248600"/>
            <a:ext cx="9263100" cy="400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5751600" y="521400"/>
            <a:ext cx="6963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56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5752191" y="5640441"/>
            <a:ext cx="6951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7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hasCustomPrompt="1"/>
          </p:nvPr>
        </p:nvSpPr>
        <p:spPr>
          <a:xfrm>
            <a:off x="415600" y="543600"/>
            <a:ext cx="11360700" cy="258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0000"/>
              <a:buFont typeface="Montserrat Black"/>
              <a:buNone/>
              <a:defRPr sz="20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300900" y="4480483"/>
            <a:ext cx="5590500" cy="95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108" name="Google Shape;10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2"/>
          </p:nvPr>
        </p:nvSpPr>
        <p:spPr>
          <a:xfrm>
            <a:off x="542900" y="3383733"/>
            <a:ext cx="11105700" cy="95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22599" y="1658591"/>
            <a:ext cx="11020800" cy="2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10133" y="4159667"/>
            <a:ext cx="6348000" cy="103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410133" y="5526733"/>
            <a:ext cx="3248100" cy="87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ExtraBold"/>
              <a:buChar char="●"/>
              <a:defRPr sz="1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60920" y="157606"/>
            <a:ext cx="11870100" cy="654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2035130" y="1066800"/>
            <a:ext cx="8112300" cy="20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2175804" y="4876802"/>
            <a:ext cx="7821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354841" y="6245032"/>
            <a:ext cx="265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7279965" y="6245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11394765" y="6245032"/>
            <a:ext cx="52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5662258" y="4216652"/>
            <a:ext cx="867556" cy="163200"/>
            <a:chOff x="8910933" y="1837414"/>
            <a:chExt cx="867556" cy="163200"/>
          </a:xfrm>
        </p:grpSpPr>
        <p:sp>
          <p:nvSpPr>
            <p:cNvPr id="124" name="Google Shape;124;p21"/>
            <p:cNvSpPr/>
            <p:nvPr/>
          </p:nvSpPr>
          <p:spPr>
            <a:xfrm rot="-2636813" flipH="1">
              <a:off x="9287005" y="1861305"/>
              <a:ext cx="115419" cy="115419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" name="Google Shape;125;p21"/>
            <p:cNvCxnSpPr/>
            <p:nvPr/>
          </p:nvCxnSpPr>
          <p:spPr>
            <a:xfrm>
              <a:off x="9426289" y="1919027"/>
              <a:ext cx="352200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21"/>
            <p:cNvCxnSpPr/>
            <p:nvPr/>
          </p:nvCxnSpPr>
          <p:spPr>
            <a:xfrm>
              <a:off x="8910933" y="1919027"/>
              <a:ext cx="352200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1028700" y="723900"/>
            <a:ext cx="101346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1pPr>
            <a:lvl2pPr marL="914400" lvl="1" indent="-325755" algn="l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  <a:defRPr/>
            </a:lvl2pPr>
            <a:lvl3pPr marL="1371600" lvl="2" indent="-342900" algn="l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1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dt" idx="10"/>
          </p:nvPr>
        </p:nvSpPr>
        <p:spPr>
          <a:xfrm>
            <a:off x="354841" y="6245032"/>
            <a:ext cx="265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ftr" idx="11"/>
          </p:nvPr>
        </p:nvSpPr>
        <p:spPr>
          <a:xfrm>
            <a:off x="7279964" y="6245033"/>
            <a:ext cx="4112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1394765" y="6245032"/>
            <a:ext cx="52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4">
  <p:cSld name="TITLE_1_1_1">
    <p:bg>
      <p:bgPr>
        <a:solidFill>
          <a:srgbClr val="57068C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22599" y="1658591"/>
            <a:ext cx="11020800" cy="2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3" name="Google Shape;23;p4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410133" y="4159667"/>
            <a:ext cx="6348000" cy="103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10133" y="5526733"/>
            <a:ext cx="3248100" cy="87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ExtraBold"/>
              <a:buChar char="●"/>
              <a:defRPr sz="1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5">
  <p:cSld name="TITLE_1_1_1_1"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22599" y="1658591"/>
            <a:ext cx="11020800" cy="2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9" name="Google Shape;29;p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10133" y="4159667"/>
            <a:ext cx="6348000" cy="103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10133" y="5526733"/>
            <a:ext cx="3248100" cy="87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ExtraBold"/>
              <a:buChar char="●"/>
              <a:defRPr sz="1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7068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5" cy="6857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 descr=" "/>
          <p:cNvCxnSpPr/>
          <p:nvPr/>
        </p:nvCxnSpPr>
        <p:spPr>
          <a:xfrm>
            <a:off x="542891" y="3491369"/>
            <a:ext cx="6951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Google Shape;35;p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22600" y="609600"/>
            <a:ext cx="11360700" cy="245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422600" y="3917367"/>
            <a:ext cx="5375700" cy="63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21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2100"/>
              </a:spcBef>
              <a:spcAft>
                <a:spcPts val="21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1536633"/>
            <a:ext cx="4461300" cy="42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486400" y="1567577"/>
            <a:ext cx="5590500" cy="416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2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" name="Google Shape;42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56">
          <p15:clr>
            <a:srgbClr val="FA7B17"/>
          </p15:clr>
        </p15:guide>
        <p15:guide id="2" pos="3072">
          <p15:clr>
            <a:srgbClr val="FA7B17"/>
          </p15:clr>
        </p15:guide>
        <p15:guide id="3" orient="horz" pos="9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233200" cy="15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46" name="Google Shape;46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1835000" y="2438400"/>
            <a:ext cx="4440300" cy="326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2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734900" y="2438400"/>
            <a:ext cx="4440300" cy="326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2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36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233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600"/>
              <a:buFont typeface="Montserrat Black"/>
              <a:buNone/>
              <a:defRPr sz="5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15600" y="568544"/>
            <a:ext cx="5744400" cy="14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Font typeface="Montserrat Black"/>
              <a:buNone/>
              <a:defRPr sz="48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15600" y="2194973"/>
            <a:ext cx="4467300" cy="32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2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2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59" name="Google Shape;59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0" y="6052162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6159900" y="6022967"/>
            <a:ext cx="5590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57373" cy="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233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Font typeface="Montserrat ExtraBold"/>
              <a:buNone/>
              <a:defRPr sz="56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233200" cy="4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Font typeface="Montserrat"/>
              <a:buChar char="●"/>
              <a:defRPr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○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■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●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○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■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●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7068C"/>
              </a:buClr>
              <a:buSzPts val="1900"/>
              <a:buFont typeface="Montserrat"/>
              <a:buChar char="○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57068C"/>
              </a:buClr>
              <a:buSzPts val="1900"/>
              <a:buFont typeface="Montserrat"/>
              <a:buChar char="■"/>
              <a:defRPr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42">
          <p15:clr>
            <a:srgbClr val="EA4335"/>
          </p15:clr>
        </p15:guide>
        <p15:guide id="2" orient="horz" pos="4034">
          <p15:clr>
            <a:srgbClr val="EA4335"/>
          </p15:clr>
        </p15:guide>
        <p15:guide id="3" pos="7338">
          <p15:clr>
            <a:srgbClr val="EA4335"/>
          </p15:clr>
        </p15:guide>
        <p15:guide id="4" orient="horz" pos="359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63466" y="2211454"/>
            <a:ext cx="14694300" cy="339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DOLLAR TREE NETWORK CONTAINER PROJECT</a:t>
            </a:r>
            <a:endParaRPr sz="6300"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410133" y="5834600"/>
            <a:ext cx="3248100" cy="56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Orange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2660200" y="153909"/>
            <a:ext cx="6871580" cy="58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FACTORY SELECTION CRITERIAS</a:t>
            </a:r>
            <a:endParaRPr sz="3000" dirty="0"/>
          </a:p>
        </p:txBody>
      </p:sp>
      <p:graphicFrame>
        <p:nvGraphicFramePr>
          <p:cNvPr id="245" name="Google Shape;245;p32"/>
          <p:cNvGraphicFramePr/>
          <p:nvPr>
            <p:extLst>
              <p:ext uri="{D42A27DB-BD31-4B8C-83A1-F6EECF244321}">
                <p14:modId xmlns:p14="http://schemas.microsoft.com/office/powerpoint/2010/main" val="2998463847"/>
              </p:ext>
            </p:extLst>
          </p:nvPr>
        </p:nvGraphicFramePr>
        <p:xfrm>
          <a:off x="434566" y="664271"/>
          <a:ext cx="11336099" cy="53971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4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PRIORITY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CRITERIA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VALIDATION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NUMERIC VALUE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STATUS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Must 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Transformation Capacity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 dirty="0"/>
                        <a:t>Right Process?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No of Production Lines: 4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Production Machine: 22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>
                          <a:solidFill>
                            <a:schemeClr val="dk1"/>
                          </a:solidFill>
                          <a:sym typeface="Arial"/>
                        </a:rPr>
                        <a:t>✅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Must 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Throughput Capacity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/>
                        <a:t>Percentage of Throughput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Annual Production Capacity: 40,000,000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Percent of Throughput: 2.5%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>
                          <a:solidFill>
                            <a:schemeClr val="dk1"/>
                          </a:solidFill>
                          <a:sym typeface="Arial"/>
                        </a:rPr>
                        <a:t>✅</a:t>
                      </a:r>
                      <a:endParaRPr sz="2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Must 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Price/Landed Cost at Volume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/>
                        <a:t>Labor Rate?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/>
                        <a:t>% Overhead?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/>
                        <a:t>% Factory Markup?</a:t>
                      </a:r>
                      <a:endParaRPr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/>
                        <a:t>Mid-bound Logistics?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$6.35 per hour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100% $ Labor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24%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$0.04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sym typeface="Arial"/>
                        </a:rPr>
                        <a:t>✅</a:t>
                      </a:r>
                      <a:endParaRPr sz="2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Must 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Product Quality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AutoNum type="arabicPeriod"/>
                      </a:pPr>
                      <a:r>
                        <a:rPr lang="en-US" sz="1800"/>
                        <a:t>Quality Philosophy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Inspection of all products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CE , RCM, FCC</a:t>
                      </a:r>
                      <a:endParaRPr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en-US" sz="1600" dirty="0"/>
                        <a:t>QA/QC Inspection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u="none" strike="noStrike" dirty="0">
                          <a:solidFill>
                            <a:schemeClr val="dk1"/>
                          </a:solidFill>
                          <a:sym typeface="Arial"/>
                        </a:rPr>
                        <a:t>✅</a:t>
                      </a:r>
                      <a:endParaRPr sz="2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1028700" y="87202"/>
            <a:ext cx="10134600" cy="6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2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FACTORY SELECTED</a:t>
            </a:r>
            <a:endParaRPr sz="3000" dirty="0"/>
          </a:p>
        </p:txBody>
      </p:sp>
      <p:graphicFrame>
        <p:nvGraphicFramePr>
          <p:cNvPr id="251" name="Google Shape;251;p33"/>
          <p:cNvGraphicFramePr/>
          <p:nvPr>
            <p:extLst>
              <p:ext uri="{D42A27DB-BD31-4B8C-83A1-F6EECF244321}">
                <p14:modId xmlns:p14="http://schemas.microsoft.com/office/powerpoint/2010/main" val="700719318"/>
              </p:ext>
            </p:extLst>
          </p:nvPr>
        </p:nvGraphicFramePr>
        <p:xfrm>
          <a:off x="276636" y="807592"/>
          <a:ext cx="7104300" cy="563757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ym typeface="Arial"/>
                        </a:rPr>
                        <a:t>NAME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ym typeface="Arial"/>
                        </a:rPr>
                        <a:t>GUANGZHOU KINGLEEN ELECTRONICS CO., LTD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GUANGZHOU, GUANGDONG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SIZE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2200 SQ METRES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BUSINESS TYPE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MANUFACTURER, DISTRIBUTOR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EMPLOYEES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69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ANNUAL OUTPUT VALUE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US $10 Million – US $50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NUMBER OF PRODUCTION LINES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4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8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ANNUAL PRODUCTION CAPACITY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/>
                        <a:t>40,000,000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4E61F5-B2FB-8E89-8A82-D8B6B094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99" b="4401"/>
          <a:stretch/>
        </p:blipFill>
        <p:spPr>
          <a:xfrm>
            <a:off x="7892283" y="1511929"/>
            <a:ext cx="4023081" cy="45357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344620" y="179212"/>
            <a:ext cx="4514672" cy="53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SUPPLIER LOCATIONS</a:t>
            </a:r>
            <a:endParaRPr sz="3000" dirty="0"/>
          </a:p>
        </p:txBody>
      </p:sp>
      <p:sp>
        <p:nvSpPr>
          <p:cNvPr id="261" name="Google Shape;261;p34"/>
          <p:cNvSpPr txBox="1"/>
          <p:nvPr/>
        </p:nvSpPr>
        <p:spPr>
          <a:xfrm>
            <a:off x="491091" y="1382285"/>
            <a:ext cx="3391787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our suppliers are within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 miles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farthest supplier is  </a:t>
            </a:r>
            <a:r>
              <a:rPr lang="en-US" sz="2000" dirty="0">
                <a:solidFill>
                  <a:srgbClr val="FF0000"/>
                </a:solidFill>
              </a:rPr>
              <a:t>85.99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miles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away from the factory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Hong Kong is 109 miles from our factory.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93743-9A09-3BB9-C5B4-6727F94D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771" y="1111761"/>
            <a:ext cx="6722362" cy="4877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1028700" y="128496"/>
            <a:ext cx="10134600" cy="59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2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PALLETIZATION &amp; PACKAGING</a:t>
            </a:r>
            <a:endParaRPr sz="3000" dirty="0"/>
          </a:p>
        </p:txBody>
      </p:sp>
      <p:graphicFrame>
        <p:nvGraphicFramePr>
          <p:cNvPr id="271" name="Google Shape;271;p35"/>
          <p:cNvGraphicFramePr/>
          <p:nvPr>
            <p:extLst>
              <p:ext uri="{D42A27DB-BD31-4B8C-83A1-F6EECF244321}">
                <p14:modId xmlns:p14="http://schemas.microsoft.com/office/powerpoint/2010/main" val="2437414184"/>
              </p:ext>
            </p:extLst>
          </p:nvPr>
        </p:nvGraphicFramePr>
        <p:xfrm>
          <a:off x="617124" y="730357"/>
          <a:ext cx="10957750" cy="215333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8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PRODUCT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CARTON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PALLET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CONTAINER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Size (in.)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4” X 2” X 0.5”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12" x 10" x 10"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48" x 40" x 5"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FEU Standard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Weight (lbs.)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0.05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50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36 pallets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No. of Units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15*10/0.5 = 300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300*48 = 14,400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14,400*36 = 518,400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/>
                        <a:t>Total Weights (lbs.)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0.05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0.05 * 300 + 1 = 16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16*48 + 50 =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 818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818*36 + 8159 = 37,607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3" name="Google Shape;273;p35"/>
          <p:cNvSpPr txBox="1"/>
          <p:nvPr/>
        </p:nvSpPr>
        <p:spPr>
          <a:xfrm>
            <a:off x="4125531" y="2966921"/>
            <a:ext cx="21627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Units Per Layer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Layers per Carton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 Units per Carton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0.00208 / Product</a:t>
            </a:r>
            <a:endParaRPr dirty="0"/>
          </a:p>
        </p:txBody>
      </p:sp>
      <p:sp>
        <p:nvSpPr>
          <p:cNvPr id="274" name="Google Shape;274;p35"/>
          <p:cNvSpPr txBox="1"/>
          <p:nvPr/>
        </p:nvSpPr>
        <p:spPr>
          <a:xfrm>
            <a:off x="6288284" y="2876864"/>
            <a:ext cx="28465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Pallet Height: 45”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90” Container Door Clearance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Pallet Weight: 1,200 lbs.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4*4=16 Cartons Per Layer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3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Layers per Pallet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16*3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=48 Cartons per Pallet</a:t>
            </a:r>
            <a:endParaRPr dirty="0"/>
          </a:p>
        </p:txBody>
      </p:sp>
      <p:sp>
        <p:nvSpPr>
          <p:cNvPr id="275" name="Google Shape;275;p35"/>
          <p:cNvSpPr txBox="1"/>
          <p:nvPr/>
        </p:nvSpPr>
        <p:spPr>
          <a:xfrm>
            <a:off x="9218982" y="2966921"/>
            <a:ext cx="2591766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Tare wt. = </a:t>
            </a:r>
            <a:r>
              <a:rPr lang="en-US" sz="1200" dirty="0">
                <a:solidFill>
                  <a:schemeClr val="dk1"/>
                </a:solidFill>
              </a:rPr>
              <a:t>8,159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lbs.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wt. = </a:t>
            </a:r>
            <a:r>
              <a:rPr lang="en-US" sz="1200" dirty="0">
                <a:solidFill>
                  <a:schemeClr val="dk1"/>
                </a:solidFill>
              </a:rPr>
              <a:t>67,200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lbs.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wt. = </a:t>
            </a:r>
            <a:r>
              <a:rPr lang="en-US" sz="1200" dirty="0">
                <a:solidFill>
                  <a:schemeClr val="dk1"/>
                </a:solidFill>
              </a:rPr>
              <a:t>37,607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lbs.</a:t>
            </a:r>
            <a:endParaRPr dirty="0"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5" title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7510" y="3875567"/>
            <a:ext cx="2494322" cy="236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 title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8284" y="4000396"/>
            <a:ext cx="2494322" cy="212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 title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8982" y="4181745"/>
            <a:ext cx="2359873" cy="190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7;p26">
            <a:extLst>
              <a:ext uri="{FF2B5EF4-FFF2-40B4-BE49-F238E27FC236}">
                <a16:creationId xmlns:a16="http://schemas.microsoft.com/office/drawing/2014/main" id="{E8FFFDE2-2CAB-D9CD-224C-27DD1D8B73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0475" y="4000396"/>
            <a:ext cx="1689595" cy="2160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160919" y="157606"/>
            <a:ext cx="11870161" cy="6542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3741139" y="-102371"/>
            <a:ext cx="4546494" cy="77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2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MIDBOUND LOGISTICS</a:t>
            </a:r>
            <a:endParaRPr sz="3000" dirty="0"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5662257" y="2145565"/>
            <a:ext cx="867485" cy="163226"/>
            <a:chOff x="8910933" y="1837414"/>
            <a:chExt cx="867485" cy="163226"/>
          </a:xfrm>
        </p:grpSpPr>
        <p:sp>
          <p:nvSpPr>
            <p:cNvPr id="288" name="Google Shape;288;p36"/>
            <p:cNvSpPr/>
            <p:nvPr/>
          </p:nvSpPr>
          <p:spPr>
            <a:xfrm rot="-2635175" flipH="1">
              <a:off x="9286956" y="1861308"/>
              <a:ext cx="115439" cy="115439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36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36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91" name="Google Shape;291;p36"/>
          <p:cNvGraphicFramePr/>
          <p:nvPr>
            <p:extLst>
              <p:ext uri="{D42A27DB-BD31-4B8C-83A1-F6EECF244321}">
                <p14:modId xmlns:p14="http://schemas.microsoft.com/office/powerpoint/2010/main" val="3664305758"/>
              </p:ext>
            </p:extLst>
          </p:nvPr>
        </p:nvGraphicFramePr>
        <p:xfrm>
          <a:off x="4075209" y="674566"/>
          <a:ext cx="7725450" cy="57739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2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/>
                        <a:t>Container Cost/Unit=FEU Cost/units per FEU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Container Cost(Including Drayage)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$4,500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Units per TEU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518,400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Container Cost/Unit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</a:rPr>
                        <a:t>$0.0077</a:t>
                      </a:r>
                      <a:endParaRPr sz="1600" b="1" i="0" u="none" strike="noStrik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　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　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/>
                        <a:t>Duty Cost/Unit=((Factory Price/Unit * Units per TEU)+Container Cost)*%Duty/Units per TEU</a:t>
                      </a:r>
                      <a:endParaRPr sz="1600" b="1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 Factory Price/Unit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$0.749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Units Per TEU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518,400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Container Cost/Unit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$0.0077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Import Duty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4.5%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Duty Cost/Unit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</a:rPr>
                        <a:t>$0.034</a:t>
                      </a:r>
                      <a:r>
                        <a:rPr lang="en-US" sz="1600" u="none" strike="noStrike" dirty="0"/>
                        <a:t> </a:t>
                      </a:r>
                      <a:endParaRPr sz="1600" b="0" i="0" u="none" strike="noStrik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　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　</a:t>
                      </a:r>
                      <a:endParaRPr sz="14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/>
                        <a:t>Cross-Dock Cost/Unit=(Cross-Docks * Cost per Cross-Dock)/Units per Pallet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Cross Docks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3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Cost per Cross Dock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$8.50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 Units Per Pallet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14,400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Cross-Dock Cost/Unit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</a:rPr>
                        <a:t>$0.002</a:t>
                      </a:r>
                      <a:r>
                        <a:rPr lang="en-US" sz="1600" u="none" strike="noStrike" dirty="0"/>
                        <a:t> </a:t>
                      </a:r>
                      <a:endParaRPr sz="1600" b="0" i="0" u="none" strike="noStrik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　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/>
                        <a:t>Mid-bound Cost</a:t>
                      </a:r>
                      <a:endParaRPr sz="16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/>
                        <a:t>$0.04 </a:t>
                      </a:r>
                      <a:endParaRPr sz="1600" b="1" i="0" u="none" strike="noStrik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00" marR="6200" marT="62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292" name="Google Shape;292;p36"/>
          <p:cNvGraphicFramePr/>
          <p:nvPr>
            <p:extLst>
              <p:ext uri="{D42A27DB-BD31-4B8C-83A1-F6EECF244321}">
                <p14:modId xmlns:p14="http://schemas.microsoft.com/office/powerpoint/2010/main" val="639975436"/>
              </p:ext>
            </p:extLst>
          </p:nvPr>
        </p:nvGraphicFramePr>
        <p:xfrm>
          <a:off x="390684" y="674566"/>
          <a:ext cx="3523600" cy="57738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8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dirty="0">
                          <a:sym typeface="Arial"/>
                        </a:rPr>
                        <a:t>Factory Price</a:t>
                      </a:r>
                      <a:endParaRPr sz="2400" b="1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Direct Material Cost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$0.212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5% Inbound Logistics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$0.011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Factory labor Cost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$0.1905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Factory Overhead Cost(100%)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$0.1905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Factory COGS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$0.604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Markup=24%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$0.145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Factory Price/Unit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</a:rPr>
                        <a:t>$0.749 </a:t>
                      </a:r>
                      <a:endParaRPr sz="1600" b="1" i="0" u="none" strike="noStrik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1028699" y="200335"/>
            <a:ext cx="10134600" cy="5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PRICE LANDED COST</a:t>
            </a:r>
            <a:endParaRPr sz="3000" dirty="0"/>
          </a:p>
        </p:txBody>
      </p:sp>
      <p:grpSp>
        <p:nvGrpSpPr>
          <p:cNvPr id="301" name="Google Shape;301;p37"/>
          <p:cNvGrpSpPr/>
          <p:nvPr/>
        </p:nvGrpSpPr>
        <p:grpSpPr>
          <a:xfrm>
            <a:off x="5662257" y="2145565"/>
            <a:ext cx="867485" cy="163226"/>
            <a:chOff x="8910933" y="1837414"/>
            <a:chExt cx="867485" cy="163226"/>
          </a:xfrm>
        </p:grpSpPr>
        <p:sp>
          <p:nvSpPr>
            <p:cNvPr id="302" name="Google Shape;302;p37"/>
            <p:cNvSpPr/>
            <p:nvPr/>
          </p:nvSpPr>
          <p:spPr>
            <a:xfrm rot="-2635175" flipH="1">
              <a:off x="9286956" y="1861308"/>
              <a:ext cx="115439" cy="115439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37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37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05" name="Google Shape;305;p37"/>
          <p:cNvGraphicFramePr/>
          <p:nvPr>
            <p:extLst>
              <p:ext uri="{D42A27DB-BD31-4B8C-83A1-F6EECF244321}">
                <p14:modId xmlns:p14="http://schemas.microsoft.com/office/powerpoint/2010/main" val="2455895340"/>
              </p:ext>
            </p:extLst>
          </p:nvPr>
        </p:nvGraphicFramePr>
        <p:xfrm>
          <a:off x="529511" y="747046"/>
          <a:ext cx="10969750" cy="5558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ym typeface="Arial"/>
                        </a:rPr>
                        <a:t>ECHELON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dirty="0">
                          <a:sym typeface="Arial"/>
                        </a:rPr>
                        <a:t>FACTOR</a:t>
                      </a:r>
                      <a:endParaRPr sz="2000" b="1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ym typeface="Arial"/>
                        </a:rPr>
                        <a:t>PRICE/LANDED COST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ym typeface="Arial"/>
                        </a:rPr>
                        <a:t>BUDGET</a:t>
                      </a:r>
                      <a:endParaRPr sz="2000" b="1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 Demand Landed Cost to the End Customer</a:t>
                      </a:r>
                      <a:endParaRPr/>
                    </a:p>
                  </a:txBody>
                  <a:tcPr marL="4725" marR="4725" marT="472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Landed Cost</a:t>
                      </a:r>
                      <a:endParaRPr sz="16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$1.2500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 Outbound Logistics</a:t>
                      </a:r>
                      <a:endParaRPr/>
                    </a:p>
                  </a:txBody>
                  <a:tcPr marL="4725" marR="4725" marT="472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Price</a:t>
                      </a:r>
                      <a:endParaRPr/>
                    </a:p>
                  </a:txBody>
                  <a:tcPr marL="5675" marR="5675" marT="5675" marB="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0.0000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 Distributor Price=COGS*(1+%Markup)</a:t>
                      </a:r>
                      <a:endParaRPr/>
                    </a:p>
                  </a:txBody>
                  <a:tcPr marL="4725" marR="4725" marT="472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$1.2500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>
                          <a:solidFill>
                            <a:schemeClr val="dk1"/>
                          </a:solidFill>
                          <a:sym typeface="Arial"/>
                        </a:rPr>
                        <a:t> Distributor Markup at 61.3%</a:t>
                      </a:r>
                      <a:endParaRPr dirty="0"/>
                    </a:p>
                  </a:txBody>
                  <a:tcPr marL="4725" marR="4725" marT="472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>
                          <a:solidFill>
                            <a:schemeClr val="dk1"/>
                          </a:solidFill>
                          <a:sym typeface="Arial"/>
                        </a:rPr>
                        <a:t>$0.4580</a:t>
                      </a:r>
                      <a:endParaRPr sz="1600" u="none" strike="noStrik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solidFill>
                            <a:schemeClr val="dk1"/>
                          </a:solidFill>
                          <a:sym typeface="Arial"/>
                        </a:rPr>
                        <a:t> Distributor COGS=DC Landed Cost+Cross-Docking</a:t>
                      </a:r>
                      <a:endParaRPr sz="1600" u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25" marR="4725" marT="472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>
                          <a:solidFill>
                            <a:schemeClr val="dk1"/>
                          </a:solidFill>
                          <a:sym typeface="Arial"/>
                        </a:rPr>
                        <a:t>$0.7920</a:t>
                      </a:r>
                      <a:endParaRPr dirty="0"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2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Distributor Product Cost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   Landed Cost</a:t>
                      </a:r>
                      <a:endParaRPr/>
                    </a:p>
                  </a:txBody>
                  <a:tcPr marL="5675" marR="5675" marT="5675" marB="0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$0.792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sz="1600"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Mid-bound Logistics</a:t>
                      </a:r>
                      <a:endParaRPr sz="1600"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/>
                        <a:t>Price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$0.0400</a:t>
                      </a:r>
                      <a:endParaRPr sz="1600" dirty="0"/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3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Factory Price=COGS*(1+%Markup)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$0.7490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3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Factory Markup at 22%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$0.145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3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Factory COGS=M+L+O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$0.604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3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Factory Material Cost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Landed Cost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$0.2230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Inbound Logistics(including Duty)%5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Price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ctr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$0.011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4 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 Supply Price of Direct Materials in the BOM</a:t>
                      </a:r>
                      <a:endParaRPr sz="1600" b="0" i="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dirty="0"/>
                        <a:t>$0.212 </a:t>
                      </a:r>
                      <a:endParaRPr sz="16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75" marR="5675" marT="5675" marB="0" anchor="b">
                    <a:lnL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C682-11E9-3C51-9BB9-73FA2070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 DOCKING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CB39-7623-0069-7864-4D57A930F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999067"/>
            <a:ext cx="10134600" cy="5132136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FDB09B-7F69-03A9-BF61-1C07DA17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50859"/>
              </p:ext>
            </p:extLst>
          </p:nvPr>
        </p:nvGraphicFramePr>
        <p:xfrm>
          <a:off x="1386416" y="1662727"/>
          <a:ext cx="5549900" cy="1249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3119554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504076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4581441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91249893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7575243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DISTRIBUTION CENTRES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Stockton, CA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Ridgefield, WA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San Bernardino, CA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St. George , UT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1838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Stockton, CA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5342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Ridgefield, WA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1079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2275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San Bernardino, CA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90586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St. George , UT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636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1079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6628540"/>
                  </a:ext>
                </a:extLst>
              </a:tr>
              <a:tr h="12839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TOTAL DISTANCE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1675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2764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1772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2059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71622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A098F6-AD4D-348E-EF3E-9EE48D863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29179"/>
              </p:ext>
            </p:extLst>
          </p:nvPr>
        </p:nvGraphicFramePr>
        <p:xfrm>
          <a:off x="1386416" y="3145114"/>
          <a:ext cx="6794500" cy="14401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6059737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158959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89617730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22257338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88738466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96689853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Olive Branch, MS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 err="1">
                          <a:effectLst/>
                        </a:rPr>
                        <a:t>Joilet</a:t>
                      </a:r>
                      <a:r>
                        <a:rPr lang="en-IN" sz="1100" u="none" strike="noStrike" dirty="0">
                          <a:effectLst/>
                        </a:rPr>
                        <a:t>, IL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Marietta, OK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Warrensburg, MO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Rosenberg, TX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03215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Olive Branch, MS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62753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 err="1">
                          <a:effectLst/>
                        </a:rPr>
                        <a:t>Joilet</a:t>
                      </a:r>
                      <a:r>
                        <a:rPr lang="en-IN" sz="1100" u="none" strike="noStrike" dirty="0">
                          <a:effectLst/>
                        </a:rPr>
                        <a:t>, IL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848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Marietta, OK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506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Warrensburg, MO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49318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Rosenberg, TX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1159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48796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TOTAL DISTANCE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2138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2999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2234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2148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2973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49548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57F333-F82E-1B6A-A22A-B83BBB1D2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151392"/>
              </p:ext>
            </p:extLst>
          </p:nvPr>
        </p:nvGraphicFramePr>
        <p:xfrm>
          <a:off x="1386416" y="4845601"/>
          <a:ext cx="7607300" cy="16154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5496458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6527581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7219088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41895434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44051490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3045253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646630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Chesapeake, VA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Savannah, GA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Briar Creek, PA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Windsor, CT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Cherokee County, SC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Marengo, OH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20720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Chesapeake, VA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484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0561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Savannah, GA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98639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Briar Creek, PA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791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32869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Windsor, CT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933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Cherokee County, SC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799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0493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Marengo, OH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639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370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TOTAL DISTANCE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2391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3159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2465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3092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2556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2871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435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9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CDB5-E22E-1E7D-82CA-129D3DA0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F8358-6B5C-7F57-F17E-478EB4846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8"/>
            <a:r>
              <a:rPr lang="en-IN" dirty="0"/>
              <a:t>  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871A95-4672-2529-DC85-E6FDDE57C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254806"/>
              </p:ext>
            </p:extLst>
          </p:nvPr>
        </p:nvGraphicFramePr>
        <p:xfrm>
          <a:off x="1579032" y="2411359"/>
          <a:ext cx="3627967" cy="2228373"/>
        </p:xfrm>
        <a:graphic>
          <a:graphicData uri="http://schemas.openxmlformats.org/drawingml/2006/table">
            <a:tbl>
              <a:tblPr>
                <a:tableStyleId>{D768BC39-2128-4C1A-A743-51145BE7E84B}</a:tableStyleId>
              </a:tblPr>
              <a:tblGrid>
                <a:gridCol w="2147164">
                  <a:extLst>
                    <a:ext uri="{9D8B030D-6E8A-4147-A177-3AD203B41FA5}">
                      <a16:colId xmlns:a16="http://schemas.microsoft.com/office/drawing/2014/main" val="755865957"/>
                    </a:ext>
                  </a:extLst>
                </a:gridCol>
                <a:gridCol w="1480803">
                  <a:extLst>
                    <a:ext uri="{9D8B030D-6E8A-4147-A177-3AD203B41FA5}">
                      <a16:colId xmlns:a16="http://schemas.microsoft.com/office/drawing/2014/main" val="4169992704"/>
                    </a:ext>
                  </a:extLst>
                </a:gridCol>
              </a:tblGrid>
              <a:tr h="636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Stockton, CA to Olive Branch, 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2062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1141415"/>
                  </a:ext>
                </a:extLst>
              </a:tr>
              <a:tr h="6366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Olive Branch, MS to Chesapeake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6446919"/>
                  </a:ext>
                </a:extLst>
              </a:tr>
              <a:tr h="318339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14815"/>
                  </a:ext>
                </a:extLst>
              </a:tr>
              <a:tr h="63667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TOTAL CROSS DOCKING DISTANCE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2992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70533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417A332-2481-A9D7-3F60-0B134DE8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18" y="2411359"/>
            <a:ext cx="5044281" cy="37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1028700" y="69357"/>
            <a:ext cx="10134600" cy="64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2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FACTORY CASH TO CASH CYCLE</a:t>
            </a:r>
            <a:endParaRPr sz="3000" dirty="0"/>
          </a:p>
        </p:txBody>
      </p:sp>
      <p:graphicFrame>
        <p:nvGraphicFramePr>
          <p:cNvPr id="341" name="Google Shape;341;p42"/>
          <p:cNvGraphicFramePr/>
          <p:nvPr>
            <p:extLst>
              <p:ext uri="{D42A27DB-BD31-4B8C-83A1-F6EECF244321}">
                <p14:modId xmlns:p14="http://schemas.microsoft.com/office/powerpoint/2010/main" val="264929321"/>
              </p:ext>
            </p:extLst>
          </p:nvPr>
        </p:nvGraphicFramePr>
        <p:xfrm>
          <a:off x="1390176" y="1718902"/>
          <a:ext cx="2668300" cy="10973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LT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TT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-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2d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Google Shape;342;p42"/>
          <p:cNvGraphicFramePr/>
          <p:nvPr>
            <p:extLst>
              <p:ext uri="{D42A27DB-BD31-4B8C-83A1-F6EECF244321}">
                <p14:modId xmlns:p14="http://schemas.microsoft.com/office/powerpoint/2010/main" val="850598450"/>
              </p:ext>
            </p:extLst>
          </p:nvPr>
        </p:nvGraphicFramePr>
        <p:xfrm>
          <a:off x="3224051" y="829324"/>
          <a:ext cx="1844150" cy="7417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4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C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Net 30d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3" name="Google Shape;343;p42"/>
          <p:cNvSpPr txBox="1"/>
          <p:nvPr/>
        </p:nvSpPr>
        <p:spPr>
          <a:xfrm rot="5400000">
            <a:off x="3615399" y="2882471"/>
            <a:ext cx="985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- -</a:t>
            </a:r>
            <a:endParaRPr/>
          </a:p>
        </p:txBody>
      </p:sp>
      <p:graphicFrame>
        <p:nvGraphicFramePr>
          <p:cNvPr id="344" name="Google Shape;344;p42"/>
          <p:cNvGraphicFramePr/>
          <p:nvPr>
            <p:extLst>
              <p:ext uri="{D42A27DB-BD31-4B8C-83A1-F6EECF244321}">
                <p14:modId xmlns:p14="http://schemas.microsoft.com/office/powerpoint/2010/main" val="1641615365"/>
              </p:ext>
            </p:extLst>
          </p:nvPr>
        </p:nvGraphicFramePr>
        <p:xfrm>
          <a:off x="6235261" y="4217645"/>
          <a:ext cx="2427900" cy="137163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Pick n Pack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2d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5" name="Google Shape;345;p42"/>
          <p:cNvSpPr txBox="1"/>
          <p:nvPr/>
        </p:nvSpPr>
        <p:spPr>
          <a:xfrm rot="5400000">
            <a:off x="8396015" y="3828569"/>
            <a:ext cx="606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- -</a:t>
            </a:r>
            <a:endParaRPr/>
          </a:p>
        </p:txBody>
      </p:sp>
      <p:cxnSp>
        <p:nvCxnSpPr>
          <p:cNvPr id="346" name="Google Shape;346;p42"/>
          <p:cNvCxnSpPr/>
          <p:nvPr/>
        </p:nvCxnSpPr>
        <p:spPr>
          <a:xfrm>
            <a:off x="10058401" y="1146754"/>
            <a:ext cx="0" cy="19723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" name="Google Shape;347;p42"/>
          <p:cNvCxnSpPr/>
          <p:nvPr/>
        </p:nvCxnSpPr>
        <p:spPr>
          <a:xfrm flipH="1">
            <a:off x="5068201" y="1146754"/>
            <a:ext cx="4990200" cy="53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8" name="Google Shape;348;p42"/>
          <p:cNvSpPr txBox="1"/>
          <p:nvPr/>
        </p:nvSpPr>
        <p:spPr>
          <a:xfrm>
            <a:off x="6415711" y="1328245"/>
            <a:ext cx="33786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Factory must pay Supplier before </a:t>
            </a:r>
            <a:b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paid by customer</a:t>
            </a:r>
            <a:endParaRPr/>
          </a:p>
        </p:txBody>
      </p:sp>
      <p:graphicFrame>
        <p:nvGraphicFramePr>
          <p:cNvPr id="349" name="Google Shape;349;p42"/>
          <p:cNvGraphicFramePr/>
          <p:nvPr>
            <p:extLst>
              <p:ext uri="{D42A27DB-BD31-4B8C-83A1-F6EECF244321}">
                <p14:modId xmlns:p14="http://schemas.microsoft.com/office/powerpoint/2010/main" val="2854520406"/>
              </p:ext>
            </p:extLst>
          </p:nvPr>
        </p:nvGraphicFramePr>
        <p:xfrm>
          <a:off x="8664623" y="3076916"/>
          <a:ext cx="2008625" cy="7315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C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Net 30d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0" name="Google Shape;350;p42"/>
          <p:cNvSpPr txBox="1"/>
          <p:nvPr/>
        </p:nvSpPr>
        <p:spPr>
          <a:xfrm>
            <a:off x="187589" y="1221042"/>
            <a:ext cx="22100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Factory Supply O-D-C</a:t>
            </a:r>
            <a:endParaRPr/>
          </a:p>
        </p:txBody>
      </p:sp>
      <p:sp>
        <p:nvSpPr>
          <p:cNvPr id="351" name="Google Shape;351;p42"/>
          <p:cNvSpPr txBox="1"/>
          <p:nvPr/>
        </p:nvSpPr>
        <p:spPr>
          <a:xfrm>
            <a:off x="0" y="2940179"/>
            <a:ext cx="17499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Factory make</a:t>
            </a:r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258374" y="4162832"/>
            <a:ext cx="23210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Factory Demand O-D-C</a:t>
            </a:r>
            <a:endParaRPr/>
          </a:p>
        </p:txBody>
      </p:sp>
      <p:sp>
        <p:nvSpPr>
          <p:cNvPr id="353" name="Google Shape;353;p42"/>
          <p:cNvSpPr txBox="1"/>
          <p:nvPr/>
        </p:nvSpPr>
        <p:spPr>
          <a:xfrm>
            <a:off x="258374" y="4975116"/>
            <a:ext cx="31420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= Order Time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LT = Lead Time C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Transit Time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= Time to Cash  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= Make Time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 = Inventory Holding Time</a:t>
            </a:r>
            <a:endParaRPr dirty="0"/>
          </a:p>
        </p:txBody>
      </p:sp>
      <p:sp>
        <p:nvSpPr>
          <p:cNvPr id="354" name="Google Shape;354;p42"/>
          <p:cNvSpPr txBox="1"/>
          <p:nvPr/>
        </p:nvSpPr>
        <p:spPr>
          <a:xfrm>
            <a:off x="4256425" y="5759944"/>
            <a:ext cx="70741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Cash-to-cash cycle velocity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-30d + (1d +11d +</a:t>
            </a:r>
            <a:r>
              <a:rPr lang="en-US" dirty="0">
                <a:solidFill>
                  <a:schemeClr val="dk1"/>
                </a:solidFill>
              </a:rPr>
              <a:t>35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 +1d +30d) = +</a:t>
            </a:r>
            <a:r>
              <a:rPr lang="en-US" dirty="0">
                <a:solidFill>
                  <a:schemeClr val="dk1"/>
                </a:solidFill>
              </a:rPr>
              <a:t>48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days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Cash-to-cash cycle variability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Inventory holding time variability = +/-10 days</a:t>
            </a:r>
            <a:endParaRPr dirty="0"/>
          </a:p>
        </p:txBody>
      </p:sp>
      <p:graphicFrame>
        <p:nvGraphicFramePr>
          <p:cNvPr id="355" name="Google Shape;355;p42"/>
          <p:cNvGraphicFramePr/>
          <p:nvPr>
            <p:extLst>
              <p:ext uri="{D42A27DB-BD31-4B8C-83A1-F6EECF244321}">
                <p14:modId xmlns:p14="http://schemas.microsoft.com/office/powerpoint/2010/main" val="2433481379"/>
              </p:ext>
            </p:extLst>
          </p:nvPr>
        </p:nvGraphicFramePr>
        <p:xfrm>
          <a:off x="4058476" y="3071836"/>
          <a:ext cx="3376000" cy="7417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1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INV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35±10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6" name="Google Shape;356;p42"/>
          <p:cNvSpPr txBox="1"/>
          <p:nvPr/>
        </p:nvSpPr>
        <p:spPr>
          <a:xfrm rot="5400000">
            <a:off x="7171846" y="3851360"/>
            <a:ext cx="606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- -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>
            <a:spLocks noGrp="1"/>
          </p:cNvSpPr>
          <p:nvPr>
            <p:ph type="title"/>
          </p:nvPr>
        </p:nvSpPr>
        <p:spPr>
          <a:xfrm>
            <a:off x="1028699" y="131037"/>
            <a:ext cx="10134600" cy="6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7142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DISTRIBUTOR CASH TO CASHCYCLE</a:t>
            </a:r>
            <a:endParaRPr sz="3000" dirty="0"/>
          </a:p>
        </p:txBody>
      </p:sp>
      <p:graphicFrame>
        <p:nvGraphicFramePr>
          <p:cNvPr id="362" name="Google Shape;362;p43"/>
          <p:cNvGraphicFramePr/>
          <p:nvPr>
            <p:extLst>
              <p:ext uri="{D42A27DB-BD31-4B8C-83A1-F6EECF244321}">
                <p14:modId xmlns:p14="http://schemas.microsoft.com/office/powerpoint/2010/main" val="2195528672"/>
              </p:ext>
            </p:extLst>
          </p:nvPr>
        </p:nvGraphicFramePr>
        <p:xfrm>
          <a:off x="451678" y="858813"/>
          <a:ext cx="5949100" cy="2966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7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Tree Information from Form 10-K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Net Sales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$30,581.6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Tree Sales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$16,770.3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Tree Gross Profit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$6,008.9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Tree COGS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$10,761.4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%Dollar Tree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54.83%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Merchandise Inventories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$2,586.54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Account Payable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$1,044.07 million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63" name="Google Shape;363;p43"/>
          <p:cNvGraphicFramePr/>
          <p:nvPr>
            <p:extLst>
              <p:ext uri="{D42A27DB-BD31-4B8C-83A1-F6EECF244321}">
                <p14:modId xmlns:p14="http://schemas.microsoft.com/office/powerpoint/2010/main" val="3997435047"/>
              </p:ext>
            </p:extLst>
          </p:nvPr>
        </p:nvGraphicFramePr>
        <p:xfrm>
          <a:off x="6758608" y="858812"/>
          <a:ext cx="4745925" cy="29667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0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Distributor Cash to Cash Cycle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Days of Inventory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87.73 days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Days of Receivable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0 days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Days of Payable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35.41 days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Days of Cash Conversion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52.32 days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4" name="Google Shape;364;p43"/>
          <p:cNvSpPr txBox="1"/>
          <p:nvPr/>
        </p:nvSpPr>
        <p:spPr>
          <a:xfrm>
            <a:off x="544719" y="4183305"/>
            <a:ext cx="1110256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 of Inventory = ($Inventory x 365 Days) / $Annual COGS = ($2,586.54 x 365 Days) / $9,318.50 = 87.73 days</a:t>
            </a:r>
            <a:endParaRPr dirty="0"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 of A/R = ($A/R x 365) / $Annual Revenue = 0 days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(As customers must make full payment while buying the product)</a:t>
            </a:r>
            <a:endParaRPr dirty="0"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 of A/P = ($A/P x 365 Days ) / $Annual COGS = ($1044.07 x 365 Days ) / $10,761.4 = 35.41 days</a:t>
            </a:r>
            <a:endParaRPr dirty="0"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 of Cash Conversion = Days of Inventory + Days of Receivables - Days of Payables = 87.73-</a:t>
            </a:r>
            <a:r>
              <a:rPr lang="en-US" dirty="0">
                <a:solidFill>
                  <a:schemeClr val="dk1"/>
                </a:solidFill>
              </a:rPr>
              <a:t> 35.41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+</a:t>
            </a:r>
            <a:r>
              <a:rPr lang="en-US" dirty="0">
                <a:solidFill>
                  <a:schemeClr val="dk1"/>
                </a:solidFill>
              </a:rPr>
              <a:t>52.32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days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534567" y="1950613"/>
            <a:ext cx="2111469" cy="211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6565614" y="1950613"/>
            <a:ext cx="1652140" cy="211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14977500" cy="10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Team Introduction 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688467" y="4246800"/>
            <a:ext cx="21117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Pratik </a:t>
            </a:r>
            <a:r>
              <a:rPr lang="en-US" sz="1600" dirty="0" err="1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Koparde</a:t>
            </a:r>
            <a:endParaRPr lang="en-US" sz="16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MS IE </a:t>
            </a:r>
            <a:endParaRPr sz="16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3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110951" y="4246800"/>
            <a:ext cx="30633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Mruthunjay Mani</a:t>
            </a: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MS IE</a:t>
            </a:r>
            <a:endParaRPr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3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6487300" y="4246800"/>
            <a:ext cx="21117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Namit Patel</a:t>
            </a: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MS IE</a:t>
            </a:r>
            <a:endParaRPr sz="16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3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697589" y="1959669"/>
            <a:ext cx="2093356" cy="209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t="12529" b="12529"/>
          <a:stretch/>
        </p:blipFill>
        <p:spPr>
          <a:xfrm>
            <a:off x="9055000" y="1950613"/>
            <a:ext cx="2111472" cy="21114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8834900" y="4246800"/>
            <a:ext cx="2744100" cy="106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Mahitha</a:t>
            </a:r>
            <a:r>
              <a:rPr lang="en-US" sz="16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Pulimi</a:t>
            </a:r>
            <a:endParaRPr lang="en-US" sz="16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ontserrat ExtraBold"/>
                <a:sym typeface="Montserrat ExtraBold"/>
              </a:rPr>
              <a:t>MS MOT</a:t>
            </a:r>
            <a:endParaRPr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659576" y="161046"/>
            <a:ext cx="10869259" cy="84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SUPPLY CHAIN CONSTRUCTION REQUIREMENT SPECIFICATION</a:t>
            </a:r>
            <a:endParaRPr sz="3000" dirty="0"/>
          </a:p>
        </p:txBody>
      </p:sp>
      <p:graphicFrame>
        <p:nvGraphicFramePr>
          <p:cNvPr id="370" name="Google Shape;370;p44"/>
          <p:cNvGraphicFramePr/>
          <p:nvPr>
            <p:extLst>
              <p:ext uri="{D42A27DB-BD31-4B8C-83A1-F6EECF244321}">
                <p14:modId xmlns:p14="http://schemas.microsoft.com/office/powerpoint/2010/main" val="1199192103"/>
              </p:ext>
            </p:extLst>
          </p:nvPr>
        </p:nvGraphicFramePr>
        <p:xfrm>
          <a:off x="400468" y="933418"/>
          <a:ext cx="11387476" cy="292613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9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ATTRIBUTE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DESCRIPTION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ym typeface="Arial"/>
                        </a:rPr>
                        <a:t>Network Type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Corbel"/>
                        </a:rPr>
                        <a:t>Forward Network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ym typeface="Arial"/>
                        </a:rPr>
                        <a:t>Market Segment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Corbel"/>
                        </a:rPr>
                        <a:t>Dollar Tree Store Customers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8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ym typeface="Arial"/>
                        </a:rPr>
                        <a:t>Product Family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Corbel"/>
                        </a:rPr>
                        <a:t>Earphones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991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ym typeface="Arial"/>
                        </a:rPr>
                        <a:t>Product Objective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dirty="0">
                          <a:solidFill>
                            <a:schemeClr val="dk1"/>
                          </a:solidFill>
                          <a:sym typeface="Corbel"/>
                        </a:rPr>
                        <a:t>Design a forward Supply Chain Network Container that profitably sells 1,000,000 units/year of earphones to Dollar Tree for less than 80.3 cents/unit from a factory which is situated in China to the US Dollar Tree DCs.</a:t>
                      </a:r>
                      <a:endParaRPr sz="1800" b="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1" name="Google Shape;371;p44"/>
          <p:cNvGraphicFramePr/>
          <p:nvPr>
            <p:extLst>
              <p:ext uri="{D42A27DB-BD31-4B8C-83A1-F6EECF244321}">
                <p14:modId xmlns:p14="http://schemas.microsoft.com/office/powerpoint/2010/main" val="2201656539"/>
              </p:ext>
            </p:extLst>
          </p:nvPr>
        </p:nvGraphicFramePr>
        <p:xfrm>
          <a:off x="400469" y="3799189"/>
          <a:ext cx="11387475" cy="307853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5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SPECIFICATION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VALUE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UNITS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VALIDATION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Throughput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1,000,000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 per year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Cash to Cash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Velocity/Variability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+48 Days, +/- 10 Days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to Distributor’s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Price/Landed Cost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$0.792</a:t>
                      </a:r>
                      <a:r>
                        <a:rPr lang="en-US" sz="1800" dirty="0"/>
                        <a:t>&lt;$0.803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per unit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Rejected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Distributor to Store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Price/Landed Cost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 $1.2500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Dollar per unit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Rejected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72" name="Google Shape;37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22" y="4154166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7898" y="4563325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5135" y="5302993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6811" y="6229295"/>
            <a:ext cx="212611" cy="2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1028699" y="91196"/>
            <a:ext cx="10134600" cy="57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SUMMARY</a:t>
            </a:r>
            <a:endParaRPr sz="3000" dirty="0"/>
          </a:p>
        </p:txBody>
      </p:sp>
      <p:graphicFrame>
        <p:nvGraphicFramePr>
          <p:cNvPr id="381" name="Google Shape;381;p45"/>
          <p:cNvGraphicFramePr/>
          <p:nvPr>
            <p:extLst>
              <p:ext uri="{D42A27DB-BD31-4B8C-83A1-F6EECF244321}">
                <p14:modId xmlns:p14="http://schemas.microsoft.com/office/powerpoint/2010/main" val="629802853"/>
              </p:ext>
            </p:extLst>
          </p:nvPr>
        </p:nvGraphicFramePr>
        <p:xfrm>
          <a:off x="1028700" y="1743740"/>
          <a:ext cx="10134600" cy="45720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7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ym typeface="Arial"/>
                        </a:rPr>
                        <a:t>REQUIRED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ym typeface="Arial"/>
                        </a:rPr>
                        <a:t>ACHIEVED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ym typeface="Arial"/>
                        </a:rPr>
                        <a:t>STATUS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Competitive Price from Suppliers for Raw Materials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$0.212 per unit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Distance between suppliers and factory &lt;200 miles.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Maximum distance between supplier and factory is 85.99 miles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Throughput: 1,000,000 per year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Throughput: 1,000,000 per year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Selection Satisfying Musts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Selected Factory meets the following:-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Transformation Capability, Throughput Capacity, Price/Landed Cost at Volume and Product Quality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 Mid-bound Cost and Optimized Palletization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Ocean Freight: $0.04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518400 products per container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Distribution Price: &lt; $0.803 per unit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Distribution Price: $0.792 per unit.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2" name="Google Shape;382;p45"/>
          <p:cNvSpPr txBox="1"/>
          <p:nvPr/>
        </p:nvSpPr>
        <p:spPr>
          <a:xfrm>
            <a:off x="1028700" y="773696"/>
            <a:ext cx="101345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Dollar Tree Distribution Network, the O</a:t>
            </a:r>
            <a:r>
              <a:rPr lang="en-US" sz="1800" dirty="0">
                <a:solidFill>
                  <a:schemeClr val="dk1"/>
                </a:solidFill>
              </a:rPr>
              <a:t>range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Team has successfully developed a supply chain network to distribute Earphones made in China for sale in the United States.</a:t>
            </a:r>
            <a:endParaRPr dirty="0"/>
          </a:p>
        </p:txBody>
      </p:sp>
      <p:pic>
        <p:nvPicPr>
          <p:cNvPr id="383" name="Google Shape;38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5904" y="2390143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894" y="4440614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894" y="3682949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5904" y="3036546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892" y="5861779"/>
            <a:ext cx="212611" cy="2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2893" y="5198279"/>
            <a:ext cx="212611" cy="2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ctrTitle"/>
          </p:nvPr>
        </p:nvSpPr>
        <p:spPr>
          <a:xfrm>
            <a:off x="2039815" y="2696355"/>
            <a:ext cx="8112369" cy="109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Arial"/>
              <a:buNone/>
            </a:pPr>
            <a:r>
              <a:rPr lang="en-US" sz="6600" i="1"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304588" y="215961"/>
            <a:ext cx="5877511" cy="111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     DOLLAR TREE OVERVIEW</a:t>
            </a:r>
            <a:endParaRPr sz="2800" dirty="0"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420871" y="1507355"/>
            <a:ext cx="11350255" cy="453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algn="just"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IN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Dollar Tree Inc consists of dollar tree stores as well as family dollar stores. Our focus is on dollar tree.</a:t>
            </a: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3000"/>
              <a:buNone/>
            </a:pPr>
            <a:endParaRPr lang="en-IN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algn="just"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IN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items in dollar tree our priced at $1.25.</a:t>
            </a: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3000"/>
              <a:buNone/>
            </a:pPr>
            <a:endParaRPr lang="en-IN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algn="just"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-IN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Dollar tree has 15 distribution centres across the US which are used to supply their products to 8180 US stores.</a:t>
            </a: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3000"/>
              <a:buNone/>
            </a:pPr>
            <a:endParaRPr lang="en-IN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spcBef>
                <a:spcPts val="0"/>
              </a:spcBef>
              <a:buClr>
                <a:schemeClr val="dk1"/>
              </a:buClr>
              <a:buSzPts val="3000"/>
              <a:buNone/>
            </a:pPr>
            <a:endParaRPr lang="en-IN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N"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algn="just">
              <a:spcBef>
                <a:spcPts val="0"/>
              </a:spcBef>
              <a:buClr>
                <a:schemeClr val="dk1"/>
              </a:buClr>
              <a:buSzPts val="3000"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algn="l" rtl="0">
              <a:lnSpc>
                <a:spcPct val="110000"/>
              </a:lnSpc>
              <a:spcBef>
                <a:spcPts val="10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Noto Sans Symbols"/>
              <a:buNone/>
            </a:pPr>
            <a:endParaRPr dirty="0"/>
          </a:p>
        </p:txBody>
      </p:sp>
      <p:pic>
        <p:nvPicPr>
          <p:cNvPr id="158" name="Google Shape;158;p25" descr="The dollar tree logo | Tree logos, Tree logo design, ?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514" y="215961"/>
            <a:ext cx="1553672" cy="111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554133" y="791156"/>
            <a:ext cx="6761100" cy="20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PROJECT OBJECTIVE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96525" y="2821850"/>
            <a:ext cx="5820300" cy="20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The objective is to design a forward supply chain network that delivers 1,000,000 earphones per year from a factory in China to the U.S. market via Dollar Tree Distribution Centers. The target is to achieve a landed cost of less than $0.803 per unit. </a:t>
            </a:r>
            <a:endParaRPr sz="1300" dirty="0"/>
          </a:p>
        </p:txBody>
      </p:sp>
      <p:cxnSp>
        <p:nvCxnSpPr>
          <p:cNvPr id="165" name="Google Shape;165;p26"/>
          <p:cNvCxnSpPr/>
          <p:nvPr/>
        </p:nvCxnSpPr>
        <p:spPr>
          <a:xfrm>
            <a:off x="557639" y="2683500"/>
            <a:ext cx="8289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6"/>
          <p:cNvCxnSpPr>
            <a:cxnSpLocks/>
          </p:cNvCxnSpPr>
          <p:nvPr/>
        </p:nvCxnSpPr>
        <p:spPr>
          <a:xfrm>
            <a:off x="6096000" y="322729"/>
            <a:ext cx="0" cy="6284259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400" y="668834"/>
            <a:ext cx="4279499" cy="539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159" y="15479"/>
            <a:ext cx="5545828" cy="43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dirty="0"/>
          </a:p>
        </p:txBody>
      </p:sp>
      <p:pic>
        <p:nvPicPr>
          <p:cNvPr id="174" name="Google Shape;174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220" y="149821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016" y="149821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220" y="2795219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530" y="149821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6796" y="149821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561" y="586077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016" y="2795219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1530" y="2795219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7983" y="4437823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8948" y="4441458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7617" y="4441458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5561" y="4441458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5959" y="273101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8948" y="5855482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6304" y="586077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 descr="Green Dot 2022 - House of Fermentology - Untapp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4994" y="1498214"/>
            <a:ext cx="362456" cy="3624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73;p27">
            <a:extLst>
              <a:ext uri="{FF2B5EF4-FFF2-40B4-BE49-F238E27FC236}">
                <a16:creationId xmlns:a16="http://schemas.microsoft.com/office/drawing/2014/main" id="{4656F360-867D-C8F8-E3F3-F7F584A1C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325941"/>
              </p:ext>
            </p:extLst>
          </p:nvPr>
        </p:nvGraphicFramePr>
        <p:xfrm>
          <a:off x="694267" y="333376"/>
          <a:ext cx="11028959" cy="6524624"/>
        </p:xfrm>
        <a:graphic>
          <a:graphicData uri="http://schemas.openxmlformats.org/drawingml/2006/table">
            <a:tbl>
              <a:tblPr firstRow="1" bandRow="1">
                <a:noFill/>
                <a:tableStyleId>{D768BC39-2128-4C1A-A743-51145BE7E84B}</a:tableStyleId>
              </a:tblPr>
              <a:tblGrid>
                <a:gridCol w="1185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1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79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403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777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DELIVERABLES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Sept 17th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Sept 24th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October 1st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October 3rd 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October 8th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October 15th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Oct 21st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36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Mahitha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Echelon Map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Musts &amp; Wants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Supplier Location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Factory Location and musts and wants</a:t>
                      </a:r>
                      <a:endParaRPr lang="en-US"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endParaRPr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Supplier Selection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Echelon Map</a:t>
                      </a:r>
                      <a:endParaRPr sz="1400" dirty="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Review with Professor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Presentation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6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Pratik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BOM</a:t>
                      </a:r>
                      <a:endParaRPr sz="14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Supplier Selection</a:t>
                      </a:r>
                      <a:endParaRPr sz="14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Mid-bound Logistics</a:t>
                      </a:r>
                      <a:endParaRPr sz="14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Landed Cost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BOM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Supplier Selection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Mid-bound Logistics</a:t>
                      </a:r>
                      <a:endParaRPr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/>
                        <a:t>Landed Cost</a:t>
                      </a:r>
                      <a:endParaRPr lang="en-US"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751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Namit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Cross Docking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Palletization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Distributor Location</a:t>
                      </a:r>
                      <a:endParaRPr lang="en-US"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lang="en-US"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Supplier Selection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Palletization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Cross Docking distributor locations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736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Mruthunjay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SCCRS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Factory Cash to Cash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Distributor Cash to Cash</a:t>
                      </a:r>
                      <a:endParaRPr sz="1400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400" u="none" strike="noStrike" cap="none" dirty="0"/>
                        <a:t>Supplier Selection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SCCRS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Supplier Selection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Factory Cash to Cash</a:t>
                      </a:r>
                      <a:endParaRPr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Distributor Cash to Cash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oogle Shape;180;p27" descr="Green Dot 2022 - House of Fermentology - Untappd">
            <a:extLst>
              <a:ext uri="{FF2B5EF4-FFF2-40B4-BE49-F238E27FC236}">
                <a16:creationId xmlns:a16="http://schemas.microsoft.com/office/drawing/2014/main" id="{06ADAC13-C76A-388D-7FD7-2F1B413A95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9349" y="3473968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1;p27" descr="Green Dot 2022 - House of Fermentology - Untappd">
            <a:extLst>
              <a:ext uri="{FF2B5EF4-FFF2-40B4-BE49-F238E27FC236}">
                <a16:creationId xmlns:a16="http://schemas.microsoft.com/office/drawing/2014/main" id="{B9C8EE0F-E548-13E8-01CE-F21DC8BBF1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5873" y="348251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4;p27" descr="Green Dot 2022 - House of Fermentology - Untappd">
            <a:extLst>
              <a:ext uri="{FF2B5EF4-FFF2-40B4-BE49-F238E27FC236}">
                <a16:creationId xmlns:a16="http://schemas.microsoft.com/office/drawing/2014/main" id="{1F1B1F74-4CCC-81E8-2A4A-203094DB19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6946" y="4786014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6;p27" descr="Green Dot 2022 - House of Fermentology - Untappd">
            <a:extLst>
              <a:ext uri="{FF2B5EF4-FFF2-40B4-BE49-F238E27FC236}">
                <a16:creationId xmlns:a16="http://schemas.microsoft.com/office/drawing/2014/main" id="{EB24A0C2-C7BB-736B-6A5C-3F4DB25431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155" y="601787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0;p27" descr="Green Dot 2022 - House of Fermentology - Untappd">
            <a:extLst>
              <a:ext uri="{FF2B5EF4-FFF2-40B4-BE49-F238E27FC236}">
                <a16:creationId xmlns:a16="http://schemas.microsoft.com/office/drawing/2014/main" id="{BE6FE87F-5112-8A31-C8E9-3C678E1DAF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5873" y="6004249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0;p27" descr="Green Dot 2022 - House of Fermentology - Untappd">
            <a:extLst>
              <a:ext uri="{FF2B5EF4-FFF2-40B4-BE49-F238E27FC236}">
                <a16:creationId xmlns:a16="http://schemas.microsoft.com/office/drawing/2014/main" id="{203DC069-E7B7-06D4-8714-C901B34F1F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6946" y="601787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4;p27" descr="Green Dot 2022 - House of Fermentology - Untappd">
            <a:extLst>
              <a:ext uri="{FF2B5EF4-FFF2-40B4-BE49-F238E27FC236}">
                <a16:creationId xmlns:a16="http://schemas.microsoft.com/office/drawing/2014/main" id="{57CE7E47-849D-C06C-5DFB-A0221B2EEC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3131" y="3396056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4;p27" descr="Green Dot 2022 - House of Fermentology - Untappd">
            <a:extLst>
              <a:ext uri="{FF2B5EF4-FFF2-40B4-BE49-F238E27FC236}">
                <a16:creationId xmlns:a16="http://schemas.microsoft.com/office/drawing/2014/main" id="{FD1AABFE-6C97-00F2-4EE3-31E9040BBB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1371" y="1922213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75;p27" descr="Green Dot 2022 - House of Fermentology - Untappd">
            <a:extLst>
              <a:ext uri="{FF2B5EF4-FFF2-40B4-BE49-F238E27FC236}">
                <a16:creationId xmlns:a16="http://schemas.microsoft.com/office/drawing/2014/main" id="{70EC84CC-C3D4-DB9F-D583-ED8C7AB9E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884" y="1925251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6;p27" descr="Green Dot 2022 - House of Fermentology - Untappd">
            <a:extLst>
              <a:ext uri="{FF2B5EF4-FFF2-40B4-BE49-F238E27FC236}">
                <a16:creationId xmlns:a16="http://schemas.microsoft.com/office/drawing/2014/main" id="{5751C38F-26B7-EA16-16F2-7545A56D44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155" y="348251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7;p27" descr="Green Dot 2022 - House of Fermentology - Untappd">
            <a:extLst>
              <a:ext uri="{FF2B5EF4-FFF2-40B4-BE49-F238E27FC236}">
                <a16:creationId xmlns:a16="http://schemas.microsoft.com/office/drawing/2014/main" id="{1C97F1FE-A935-4307-59F4-C19384198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5873" y="1922213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176;p27" descr="Green Dot 2022 - House of Fermentology - Untappd">
            <a:extLst>
              <a:ext uri="{FF2B5EF4-FFF2-40B4-BE49-F238E27FC236}">
                <a16:creationId xmlns:a16="http://schemas.microsoft.com/office/drawing/2014/main" id="{FADB393F-1BA4-EAFA-0B56-94E7D0A282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1371" y="467288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6;p27" descr="Green Dot 2022 - House of Fermentology - Untappd">
            <a:extLst>
              <a:ext uri="{FF2B5EF4-FFF2-40B4-BE49-F238E27FC236}">
                <a16:creationId xmlns:a16="http://schemas.microsoft.com/office/drawing/2014/main" id="{70A8B8CC-3453-E654-FBEF-8C3C357B3F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8477" y="6017870"/>
            <a:ext cx="362456" cy="3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6;p27" descr="Green Dot 2022 - House of Fermentology - Untappd">
            <a:extLst>
              <a:ext uri="{FF2B5EF4-FFF2-40B4-BE49-F238E27FC236}">
                <a16:creationId xmlns:a16="http://schemas.microsoft.com/office/drawing/2014/main" id="{8B0A284B-BD7B-BE20-2725-6C94A7D5DE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335" y="4696464"/>
            <a:ext cx="362456" cy="36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1460305" y="502284"/>
            <a:ext cx="9267825" cy="54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SUPPLY CHAIN CONSTRUCTION REQUIREMENT SPECIFICATION</a:t>
            </a:r>
            <a:endParaRPr sz="2800" dirty="0"/>
          </a:p>
        </p:txBody>
      </p:sp>
      <p:graphicFrame>
        <p:nvGraphicFramePr>
          <p:cNvPr id="201" name="Google Shape;201;p29"/>
          <p:cNvGraphicFramePr/>
          <p:nvPr>
            <p:extLst>
              <p:ext uri="{D42A27DB-BD31-4B8C-83A1-F6EECF244321}">
                <p14:modId xmlns:p14="http://schemas.microsoft.com/office/powerpoint/2010/main" val="1208995654"/>
              </p:ext>
            </p:extLst>
          </p:nvPr>
        </p:nvGraphicFramePr>
        <p:xfrm>
          <a:off x="400493" y="978859"/>
          <a:ext cx="11387474" cy="283381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9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ym typeface="Arial"/>
                        </a:rPr>
                        <a:t>ATTRIBUTE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ym typeface="Arial"/>
                        </a:rPr>
                        <a:t>DESCRIPTION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ym typeface="Arial"/>
                        </a:rPr>
                        <a:t>Network Type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ym typeface="Corbel"/>
                        </a:rPr>
                        <a:t>Forward Network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ym typeface="Arial"/>
                        </a:rPr>
                        <a:t>Market Segment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ym typeface="Corbel"/>
                        </a:rPr>
                        <a:t>Dollar Tree Store Customers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ym typeface="Arial"/>
                        </a:rPr>
                        <a:t>Product Family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ym typeface="Corbel"/>
                        </a:rPr>
                        <a:t>Earphones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7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ym typeface="Arial"/>
                        </a:rPr>
                        <a:t>Product Objective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sym typeface="Corbel"/>
                        </a:rPr>
                        <a:t>Design a forward Supply Chain Network Container that sells 1,000,000 units/year of earphones to Dollar Tree for less than 80.3 cents/unit from a factory which is situated in China to the US Dollar Tree DCs.</a:t>
                      </a:r>
                      <a:endParaRPr sz="1800" b="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2" name="Google Shape;202;p29"/>
          <p:cNvGraphicFramePr/>
          <p:nvPr>
            <p:extLst>
              <p:ext uri="{D42A27DB-BD31-4B8C-83A1-F6EECF244321}">
                <p14:modId xmlns:p14="http://schemas.microsoft.com/office/powerpoint/2010/main" val="2716482092"/>
              </p:ext>
            </p:extLst>
          </p:nvPr>
        </p:nvGraphicFramePr>
        <p:xfrm>
          <a:off x="400493" y="3882159"/>
          <a:ext cx="11387475" cy="292613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5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SPECIFICATION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VALUE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UNITS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Arial"/>
                        </a:rPr>
                        <a:t>VALIDATION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Throughput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1,000,000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 per year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Cash to Cash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Velocity/Variability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Days +/- , +/- Days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Factory to Distributor’s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Price/Landed Cost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&lt;$0.803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Dollar per unit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Rejected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Distributor to Store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Price/Landed Cost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&lt;$1.2500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dirty="0"/>
                        <a:t>Dollar per unit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Accepted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Rejected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4016891" y="583922"/>
            <a:ext cx="3624816" cy="4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PRODUCT </a:t>
            </a:r>
            <a:r>
              <a:rPr lang="en-US" sz="2800" b="1" dirty="0">
                <a:latin typeface="Arial"/>
                <a:cs typeface="Arial"/>
                <a:sym typeface="Arial"/>
              </a:rPr>
              <a:t>BREAKDOWN</a:t>
            </a:r>
            <a:endParaRPr sz="2800" b="1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154D-065C-59A6-0508-D3B2B3F2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104019"/>
            <a:ext cx="9889067" cy="51700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160918" y="226321"/>
            <a:ext cx="11870161" cy="6542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1402879" y="335778"/>
            <a:ext cx="9386237" cy="51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CALCULATED</a:t>
            </a:r>
            <a:r>
              <a:rPr lang="en-US" sz="2940" b="1" dirty="0">
                <a:latin typeface="Arial"/>
                <a:ea typeface="Arial"/>
                <a:cs typeface="Arial"/>
                <a:sym typeface="Arial"/>
              </a:rPr>
              <a:t> BILL OF MATERIALS</a:t>
            </a:r>
            <a:endParaRPr sz="2940" dirty="0"/>
          </a:p>
        </p:txBody>
      </p:sp>
      <p:grpSp>
        <p:nvGrpSpPr>
          <p:cNvPr id="211" name="Google Shape;211;p30"/>
          <p:cNvGrpSpPr/>
          <p:nvPr/>
        </p:nvGrpSpPr>
        <p:grpSpPr>
          <a:xfrm>
            <a:off x="5662257" y="2145565"/>
            <a:ext cx="867485" cy="163226"/>
            <a:chOff x="8910933" y="1837414"/>
            <a:chExt cx="867485" cy="163226"/>
          </a:xfrm>
        </p:grpSpPr>
        <p:sp>
          <p:nvSpPr>
            <p:cNvPr id="212" name="Google Shape;212;p30"/>
            <p:cNvSpPr/>
            <p:nvPr/>
          </p:nvSpPr>
          <p:spPr>
            <a:xfrm rot="-2635175" flipH="1">
              <a:off x="9286956" y="1861308"/>
              <a:ext cx="115439" cy="115439"/>
            </a:xfrm>
            <a:prstGeom prst="rect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30"/>
            <p:cNvCxnSpPr/>
            <p:nvPr/>
          </p:nvCxnSpPr>
          <p:spPr>
            <a:xfrm>
              <a:off x="9426289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30"/>
            <p:cNvCxnSpPr/>
            <p:nvPr/>
          </p:nvCxnSpPr>
          <p:spPr>
            <a:xfrm>
              <a:off x="8910933" y="1919027"/>
              <a:ext cx="352129" cy="0"/>
            </a:xfrm>
            <a:prstGeom prst="straightConnector1">
              <a:avLst/>
            </a:prstGeom>
            <a:noFill/>
            <a:ln w="158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15" name="Google Shape;215;p30"/>
          <p:cNvGraphicFramePr/>
          <p:nvPr>
            <p:extLst>
              <p:ext uri="{D42A27DB-BD31-4B8C-83A1-F6EECF244321}">
                <p14:modId xmlns:p14="http://schemas.microsoft.com/office/powerpoint/2010/main" val="1684588241"/>
              </p:ext>
            </p:extLst>
          </p:nvPr>
        </p:nvGraphicFramePr>
        <p:xfrm>
          <a:off x="1739509" y="777245"/>
          <a:ext cx="8549753" cy="559333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2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0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18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NO.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LEVEL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DESCRIPTION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QTY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UoM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COST ($)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dirty="0">
                          <a:sym typeface="Arial"/>
                        </a:rPr>
                        <a:t>SUPPLIER’S NAME</a:t>
                      </a:r>
                      <a:endParaRPr sz="1200" b="0" i="0" u="none" strike="noStrik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50" marR="2650" marT="26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Packaged Product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2526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. 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Package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Dongguan Weida Packaging Product Co., Ltd.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.. 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Earphones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Plastic Casing for speakers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Guangdong Engineering Plastics Industries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 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Sound Drivers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Shenzhen Kaiboer Electronic Technology Co., Ltd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Wires for connecting drivers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Plastic Mould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Plastic Diaphragm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Magnet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Copper Wire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Wire Connecting Terminal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E4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Earbuds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Shenzhen Jiakang Electronic Co., Ltd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Outer Casing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Guangdong Engineering Plastics Industries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 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Microphone (assembled)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Shenzhen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Kaiboer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Electronic Technology Co., Ltd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 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PCB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…... 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Integrated Circuit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3.5 mm Audio Jack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Dongguan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Ws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Electronic Technology Co., Ltd.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Splitter Joint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Piece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Guangdong Engineering Plastics Industries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Wire Insulation and wires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Meter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Shenzhen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Mysun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Insulation Materials Co., Ltd.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… 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Cable Tie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Dongguan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Chuancheng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Plastic and Electronic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Co.,Ltd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24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Carton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Each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0.000033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Shenzhen Leader Display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Pdts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Ltd.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094701" y="470073"/>
            <a:ext cx="5803420" cy="65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ECHELON MAP</a:t>
            </a:r>
            <a:endParaRPr sz="3000" dirty="0"/>
          </a:p>
        </p:txBody>
      </p:sp>
      <p:graphicFrame>
        <p:nvGraphicFramePr>
          <p:cNvPr id="221" name="Google Shape;221;p31"/>
          <p:cNvGraphicFramePr/>
          <p:nvPr>
            <p:extLst>
              <p:ext uri="{D42A27DB-BD31-4B8C-83A1-F6EECF244321}">
                <p14:modId xmlns:p14="http://schemas.microsoft.com/office/powerpoint/2010/main" val="922832611"/>
              </p:ext>
            </p:extLst>
          </p:nvPr>
        </p:nvGraphicFramePr>
        <p:xfrm>
          <a:off x="412249" y="1788423"/>
          <a:ext cx="1289802" cy="415194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8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257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ECHELON 4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11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Supplier A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0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Supplier B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00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ym typeface="Arial"/>
                        </a:rPr>
                        <a:t>Supplier …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5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Supplier H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2" name="Google Shape;222;p31"/>
          <p:cNvGraphicFramePr/>
          <p:nvPr>
            <p:extLst>
              <p:ext uri="{D42A27DB-BD31-4B8C-83A1-F6EECF244321}">
                <p14:modId xmlns:p14="http://schemas.microsoft.com/office/powerpoint/2010/main" val="2879219472"/>
              </p:ext>
            </p:extLst>
          </p:nvPr>
        </p:nvGraphicFramePr>
        <p:xfrm>
          <a:off x="2542679" y="1776222"/>
          <a:ext cx="1526938" cy="415194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26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91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ECHELON 3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27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u="none" strike="noStrike" cap="none" dirty="0">
                        <a:solidFill>
                          <a:schemeClr val="bg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Factory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3" name="Google Shape;223;p31"/>
          <p:cNvGraphicFramePr/>
          <p:nvPr>
            <p:extLst>
              <p:ext uri="{D42A27DB-BD31-4B8C-83A1-F6EECF244321}">
                <p14:modId xmlns:p14="http://schemas.microsoft.com/office/powerpoint/2010/main" val="531958255"/>
              </p:ext>
            </p:extLst>
          </p:nvPr>
        </p:nvGraphicFramePr>
        <p:xfrm>
          <a:off x="10039593" y="1788424"/>
          <a:ext cx="1654550" cy="413973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5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0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ECHELON 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33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Customers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4" name="Google Shape;224;p31"/>
          <p:cNvGraphicFramePr/>
          <p:nvPr>
            <p:extLst>
              <p:ext uri="{D42A27DB-BD31-4B8C-83A1-F6EECF244321}">
                <p14:modId xmlns:p14="http://schemas.microsoft.com/office/powerpoint/2010/main" val="1413930949"/>
              </p:ext>
            </p:extLst>
          </p:nvPr>
        </p:nvGraphicFramePr>
        <p:xfrm>
          <a:off x="5090137" y="1788425"/>
          <a:ext cx="4037125" cy="4321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3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ym typeface="Arial"/>
                        </a:rPr>
                        <a:t>ECHELON 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5" name="Google Shape;225;p31"/>
          <p:cNvGraphicFramePr/>
          <p:nvPr>
            <p:extLst>
              <p:ext uri="{D42A27DB-BD31-4B8C-83A1-F6EECF244321}">
                <p14:modId xmlns:p14="http://schemas.microsoft.com/office/powerpoint/2010/main" val="3649347663"/>
              </p:ext>
            </p:extLst>
          </p:nvPr>
        </p:nvGraphicFramePr>
        <p:xfrm>
          <a:off x="5116424" y="2220600"/>
          <a:ext cx="1744424" cy="3719762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174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52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Dollar Tree DC 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2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Dollar Tree DC 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dirty="0">
                          <a:sym typeface="Arial"/>
                        </a:rPr>
                        <a:t>Dollar Tree DC …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dirty="0"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dirty="0">
                          <a:sym typeface="Arial"/>
                        </a:rPr>
                        <a:t>Dollar Tree DC 15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6" name="Google Shape;226;p31"/>
          <p:cNvGraphicFramePr/>
          <p:nvPr>
            <p:extLst>
              <p:ext uri="{D42A27DB-BD31-4B8C-83A1-F6EECF244321}">
                <p14:modId xmlns:p14="http://schemas.microsoft.com/office/powerpoint/2010/main" val="1294934348"/>
              </p:ext>
            </p:extLst>
          </p:nvPr>
        </p:nvGraphicFramePr>
        <p:xfrm>
          <a:off x="7870550" y="2220598"/>
          <a:ext cx="1245596" cy="3719762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1245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97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Arial"/>
                        </a:rPr>
                        <a:t>Dollar Tree Stores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7" name="Google Shape;227;p31"/>
          <p:cNvCxnSpPr/>
          <p:nvPr/>
        </p:nvCxnSpPr>
        <p:spPr>
          <a:xfrm>
            <a:off x="1811799" y="2739527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31"/>
          <p:cNvCxnSpPr/>
          <p:nvPr/>
        </p:nvCxnSpPr>
        <p:spPr>
          <a:xfrm>
            <a:off x="1811799" y="3679502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31"/>
          <p:cNvCxnSpPr/>
          <p:nvPr/>
        </p:nvCxnSpPr>
        <p:spPr>
          <a:xfrm>
            <a:off x="1811799" y="4693337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31"/>
          <p:cNvCxnSpPr/>
          <p:nvPr/>
        </p:nvCxnSpPr>
        <p:spPr>
          <a:xfrm>
            <a:off x="1811799" y="5637246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4236173" y="4635667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32;p31"/>
          <p:cNvCxnSpPr/>
          <p:nvPr/>
        </p:nvCxnSpPr>
        <p:spPr>
          <a:xfrm>
            <a:off x="4236173" y="3512160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31"/>
          <p:cNvCxnSpPr/>
          <p:nvPr/>
        </p:nvCxnSpPr>
        <p:spPr>
          <a:xfrm>
            <a:off x="4236173" y="2739527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31"/>
          <p:cNvCxnSpPr/>
          <p:nvPr/>
        </p:nvCxnSpPr>
        <p:spPr>
          <a:xfrm>
            <a:off x="4236173" y="5637246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31"/>
          <p:cNvCxnSpPr/>
          <p:nvPr/>
        </p:nvCxnSpPr>
        <p:spPr>
          <a:xfrm>
            <a:off x="9263601" y="3886072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31"/>
          <p:cNvCxnSpPr/>
          <p:nvPr/>
        </p:nvCxnSpPr>
        <p:spPr>
          <a:xfrm>
            <a:off x="7094558" y="5637246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31"/>
          <p:cNvCxnSpPr/>
          <p:nvPr/>
        </p:nvCxnSpPr>
        <p:spPr>
          <a:xfrm>
            <a:off x="7094558" y="4447826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31"/>
          <p:cNvCxnSpPr/>
          <p:nvPr/>
        </p:nvCxnSpPr>
        <p:spPr>
          <a:xfrm>
            <a:off x="7094558" y="3505072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7094558" y="2739527"/>
            <a:ext cx="63263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2053</Words>
  <Application>Microsoft Office PowerPoint</Application>
  <PresentationFormat>Widescreen</PresentationFormat>
  <Paragraphs>776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Montserrat ExtraBold</vt:lpstr>
      <vt:lpstr>Montserrat</vt:lpstr>
      <vt:lpstr>Montserrat Black</vt:lpstr>
      <vt:lpstr>Arial</vt:lpstr>
      <vt:lpstr>Noto Sans Symbols</vt:lpstr>
      <vt:lpstr>Calibri</vt:lpstr>
      <vt:lpstr>Corbel</vt:lpstr>
      <vt:lpstr>NYU Bold</vt:lpstr>
      <vt:lpstr>DOLLAR TREE NETWORK CONTAINER PROJECT</vt:lpstr>
      <vt:lpstr>Team Introduction </vt:lpstr>
      <vt:lpstr>      DOLLAR TREE OVERVIEW</vt:lpstr>
      <vt:lpstr>PROJECT OBJECTIVE</vt:lpstr>
      <vt:lpstr>PROJECT TIMELINE</vt:lpstr>
      <vt:lpstr>SUPPLY CHAIN CONSTRUCTION REQUIREMENT SPECIFICATION</vt:lpstr>
      <vt:lpstr>PRODUCT BREAKDOWN</vt:lpstr>
      <vt:lpstr>CALCULATED BILL OF MATERIALS</vt:lpstr>
      <vt:lpstr>ECHELON MAP</vt:lpstr>
      <vt:lpstr>FACTORY SELECTION CRITERIAS</vt:lpstr>
      <vt:lpstr>FACTORY SELECTED</vt:lpstr>
      <vt:lpstr>SUPPLIER LOCATIONS</vt:lpstr>
      <vt:lpstr>PALLETIZATION &amp; PACKAGING</vt:lpstr>
      <vt:lpstr>MIDBOUND LOGISTICS</vt:lpstr>
      <vt:lpstr>PRICE LANDED COST</vt:lpstr>
      <vt:lpstr>CROSS DOCKING </vt:lpstr>
      <vt:lpstr>PowerPoint Presentation</vt:lpstr>
      <vt:lpstr>FACTORY CASH TO CASH CYCLE</vt:lpstr>
      <vt:lpstr>DISTRIBUTOR CASH TO CASHCYCLE</vt:lpstr>
      <vt:lpstr>SUPPLY CHAIN CONSTRUCTION REQUIREMENT SPECIFICATION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PratikKoparde</dc:creator>
  <cp:lastModifiedBy>Mruthunjay Mani</cp:lastModifiedBy>
  <cp:revision>45</cp:revision>
  <dcterms:modified xsi:type="dcterms:W3CDTF">2024-10-21T01:41:31Z</dcterms:modified>
</cp:coreProperties>
</file>